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9" r:id="rId3"/>
    <p:sldId id="258" r:id="rId4"/>
    <p:sldId id="260" r:id="rId5"/>
    <p:sldId id="264" r:id="rId6"/>
    <p:sldId id="261" r:id="rId7"/>
    <p:sldId id="262" r:id="rId8"/>
    <p:sldId id="263"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08" y="-19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685CE151-3D1C-45F0-9D26-D2F6EC25A294}" type="datetimeFigureOut">
              <a:rPr lang="en-US" smtClean="0"/>
              <a:pPr/>
              <a:t>11/24/2009</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6DB0415-208E-4407-91F4-AD45F07D98FF}"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85CE151-3D1C-45F0-9D26-D2F6EC25A294}" type="datetimeFigureOut">
              <a:rPr lang="en-US" smtClean="0"/>
              <a:pPr/>
              <a:t>11/24/2009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06DB0415-208E-4407-91F4-AD45F07D98F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85CE151-3D1C-45F0-9D26-D2F6EC25A294}" type="datetimeFigureOut">
              <a:rPr lang="en-US" smtClean="0"/>
              <a:pPr/>
              <a:t>11/24/2009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06DB0415-208E-4407-91F4-AD45F07D98F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85CE151-3D1C-45F0-9D26-D2F6EC25A294}" type="datetimeFigureOut">
              <a:rPr lang="en-US" smtClean="0"/>
              <a:pPr/>
              <a:t>11/24/2009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06DB0415-208E-4407-91F4-AD45F07D98FF}"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85CE151-3D1C-45F0-9D26-D2F6EC25A294}" type="datetimeFigureOut">
              <a:rPr lang="en-US" smtClean="0"/>
              <a:pPr/>
              <a:t>11/24/2009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06DB0415-208E-4407-91F4-AD45F07D98FF}"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85CE151-3D1C-45F0-9D26-D2F6EC25A294}" type="datetimeFigureOut">
              <a:rPr lang="en-US" smtClean="0"/>
              <a:pPr/>
              <a:t>11/24/2009</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06DB0415-208E-4407-91F4-AD45F07D98FF}"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85CE151-3D1C-45F0-9D26-D2F6EC25A294}" type="datetimeFigureOut">
              <a:rPr lang="en-US" smtClean="0"/>
              <a:pPr/>
              <a:t>11/24/2009</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06DB0415-208E-4407-91F4-AD45F07D98FF}"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685CE151-3D1C-45F0-9D26-D2F6EC25A294}" type="datetimeFigureOut">
              <a:rPr lang="en-US" smtClean="0"/>
              <a:pPr/>
              <a:t>11/24/2009</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06DB0415-208E-4407-91F4-AD45F07D98FF}"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685CE151-3D1C-45F0-9D26-D2F6EC25A294}" type="datetimeFigureOut">
              <a:rPr lang="en-US" smtClean="0"/>
              <a:pPr/>
              <a:t>11/24/2009</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06DB0415-208E-4407-91F4-AD45F07D98F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685CE151-3D1C-45F0-9D26-D2F6EC25A294}" type="datetimeFigureOut">
              <a:rPr lang="en-US" smtClean="0"/>
              <a:pPr/>
              <a:t>11/24/2009</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06DB0415-208E-4407-91F4-AD45F07D98FF}"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685CE151-3D1C-45F0-9D26-D2F6EC25A294}" type="datetimeFigureOut">
              <a:rPr lang="en-US" smtClean="0"/>
              <a:pPr/>
              <a:t>11/24/2009</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06DB0415-208E-4407-91F4-AD45F07D98FF}"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685CE151-3D1C-45F0-9D26-D2F6EC25A294}" type="datetimeFigureOut">
              <a:rPr lang="en-US" smtClean="0"/>
              <a:pPr/>
              <a:t>11/24/2009</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6DB0415-208E-4407-91F4-AD45F07D98F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images.google.com/imgres?imgurl=http://www.jonkerkarikaturen.nl/Part%202/Tekeningen%202%20B/B057%20Ernst%20Kaltenbrunner.jpg&amp;imgrefurl=http://www.jonkerkarikaturen.nl/Part%202/Tekeningen%202%20B/Thumbnails.html&amp;usg=__pQ5LnCzWjwwZDhuSDG67sErEniM=&amp;h=640&amp;w=465&amp;sz=59&amp;hl=en&amp;start=64&amp;um=1&amp;tbnid=Vs9UVCWWrwOJDM:&amp;tbnh=137&amp;tbnw=100&amp;prev=/images?q=ernst+kaltenbrunner&amp;ndsp=18&amp;hl=en&amp;sa=N&amp;start=54&amp;um=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1000" y="2209800"/>
            <a:ext cx="8387232" cy="1107996"/>
          </a:xfrm>
          <a:prstGeom prst="rect">
            <a:avLst/>
          </a:prstGeom>
          <a:noFill/>
        </p:spPr>
        <p:txBody>
          <a:bodyPr wrap="none" lIns="91440" tIns="45720" rIns="91440" bIns="45720">
            <a:spAutoFit/>
          </a:bodyPr>
          <a:lstStyle/>
          <a:p>
            <a:pPr algn="ctr"/>
            <a:r>
              <a:rPr lang="en-US" sz="66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Ernst Kaltenbrunner</a:t>
            </a:r>
            <a:endParaRPr lang="en-US" sz="66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229600" cy="4525963"/>
          </a:xfrm>
        </p:spPr>
        <p:txBody>
          <a:bodyPr/>
          <a:lstStyle/>
          <a:p>
            <a:r>
              <a:rPr lang="en-US" sz="2000" dirty="0" smtClean="0">
                <a:solidFill>
                  <a:schemeClr val="accent1"/>
                </a:solidFill>
              </a:rPr>
              <a:t>www.spartacus.schoolnet.co.uk/GERkaltenbrunner.htm</a:t>
            </a:r>
          </a:p>
          <a:p>
            <a:endParaRPr lang="en-US" sz="2000" dirty="0" smtClean="0">
              <a:solidFill>
                <a:schemeClr val="accent1"/>
              </a:solidFill>
            </a:endParaRPr>
          </a:p>
          <a:p>
            <a:r>
              <a:rPr lang="en-US" sz="2000" dirty="0" smtClean="0">
                <a:solidFill>
                  <a:schemeClr val="accent1"/>
                </a:solidFill>
              </a:rPr>
              <a:t>www.jewishvirtuallibrary.org/jsource/Holocast/Kaltenbrunner.html</a:t>
            </a:r>
          </a:p>
          <a:p>
            <a:endParaRPr lang="en-US" sz="2000" dirty="0" smtClean="0">
              <a:solidFill>
                <a:schemeClr val="accent1"/>
              </a:solidFill>
            </a:endParaRPr>
          </a:p>
          <a:p>
            <a:r>
              <a:rPr lang="en-US" sz="2000" dirty="0" smtClean="0">
                <a:solidFill>
                  <a:schemeClr val="accent1"/>
                </a:solidFill>
              </a:rPr>
              <a:t>www.historylearningsite.co.uk/ernst_kaltenbrunner.htm</a:t>
            </a:r>
          </a:p>
          <a:p>
            <a:endParaRPr lang="en-US" sz="2000" dirty="0" smtClean="0">
              <a:solidFill>
                <a:schemeClr val="accent1"/>
              </a:solidFill>
            </a:endParaRPr>
          </a:p>
          <a:p>
            <a:r>
              <a:rPr lang="en-US" sz="2000" dirty="0" smtClean="0">
                <a:solidFill>
                  <a:schemeClr val="accent1"/>
                </a:solidFill>
              </a:rPr>
              <a:t>www.deathcamps.info/Nazis/page_6.htm</a:t>
            </a:r>
          </a:p>
          <a:p>
            <a:endParaRPr lang="en-US" sz="2000" dirty="0" smtClean="0">
              <a:solidFill>
                <a:schemeClr val="accent1"/>
              </a:solidFill>
            </a:endParaRPr>
          </a:p>
          <a:p>
            <a:r>
              <a:rPr lang="en-US" sz="2000" dirty="0" smtClean="0">
                <a:solidFill>
                  <a:schemeClr val="accent1"/>
                </a:solidFill>
              </a:rPr>
              <a:t>www.ushmm.org/wlc/article.php?lang=en&amp;ModuleId=10007115</a:t>
            </a:r>
          </a:p>
          <a:p>
            <a:pPr>
              <a:buNone/>
            </a:pPr>
            <a:endParaRPr lang="en-US" sz="2000" dirty="0" smtClean="0"/>
          </a:p>
          <a:p>
            <a:endParaRPr lang="en-US" dirty="0"/>
          </a:p>
        </p:txBody>
      </p:sp>
      <p:sp>
        <p:nvSpPr>
          <p:cNvPr id="3" name="Title 2"/>
          <p:cNvSpPr>
            <a:spLocks noGrp="1"/>
          </p:cNvSpPr>
          <p:nvPr>
            <p:ph type="title"/>
          </p:nvPr>
        </p:nvSpPr>
        <p:spPr/>
        <p:txBody>
          <a:bodyPr/>
          <a:lstStyle/>
          <a:p>
            <a:pPr algn="ctr"/>
            <a:r>
              <a:rPr lang="en-US" dirty="0" smtClean="0">
                <a:solidFill>
                  <a:schemeClr val="accent1"/>
                </a:solidFill>
              </a:rPr>
              <a:t>Works Cited</a:t>
            </a:r>
            <a:endParaRPr lang="en-US" dirty="0">
              <a:solidFill>
                <a:schemeClr val="accent1"/>
              </a:solidFill>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slide(fromBottom)">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slide(fromBottom)">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slide(fromBottom)">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slide(fromBottom)">
                                      <p:cBhvr>
                                        <p:cTn id="27" dur="500"/>
                                        <p:tgtEl>
                                          <p:spTgt spid="2">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2">
                                            <p:txEl>
                                              <p:pRg st="8" end="8"/>
                                            </p:txEl>
                                          </p:spTgt>
                                        </p:tgtEl>
                                        <p:attrNameLst>
                                          <p:attrName>style.visibility</p:attrName>
                                        </p:attrNameLst>
                                      </p:cBhvr>
                                      <p:to>
                                        <p:strVal val="visible"/>
                                      </p:to>
                                    </p:set>
                                    <p:animEffect transition="in" filter="slide(fromBottom)">
                                      <p:cBhvr>
                                        <p:cTn id="32"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2209800"/>
            <a:ext cx="4191000" cy="3090672"/>
          </a:xfrm>
        </p:spPr>
        <p:txBody>
          <a:bodyPr/>
          <a:lstStyle/>
          <a:p>
            <a:r>
              <a:rPr lang="en-US" dirty="0" smtClean="0"/>
              <a:t>Born on October 4, 1903, in Ried im Innkreis, Austria</a:t>
            </a:r>
          </a:p>
          <a:p>
            <a:r>
              <a:rPr lang="en-US" dirty="0" smtClean="0"/>
              <a:t>Obtained law degree from Graz University in 1926</a:t>
            </a:r>
            <a:endParaRPr lang="en-US" dirty="0"/>
          </a:p>
        </p:txBody>
      </p:sp>
      <p:sp>
        <p:nvSpPr>
          <p:cNvPr id="3" name="Title 2"/>
          <p:cNvSpPr>
            <a:spLocks noGrp="1"/>
          </p:cNvSpPr>
          <p:nvPr>
            <p:ph type="title"/>
          </p:nvPr>
        </p:nvSpPr>
        <p:spPr/>
        <p:txBody>
          <a:bodyPr/>
          <a:lstStyle/>
          <a:p>
            <a:r>
              <a:rPr lang="en-US" dirty="0" smtClean="0">
                <a:solidFill>
                  <a:schemeClr val="accent1"/>
                </a:solidFill>
              </a:rPr>
              <a:t>In the beginning…</a:t>
            </a:r>
            <a:endParaRPr lang="en-US" dirty="0">
              <a:solidFill>
                <a:schemeClr val="accent1"/>
              </a:solidFill>
            </a:endParaRPr>
          </a:p>
        </p:txBody>
      </p:sp>
      <p:pic>
        <p:nvPicPr>
          <p:cNvPr id="1026" name="Picture 2" descr="http://naziwarcrimes.files.wordpress.com/2008/08/dr-ernst-kaltenbrunner1.jpg"/>
          <p:cNvPicPr>
            <a:picLocks noChangeAspect="1" noChangeArrowheads="1"/>
          </p:cNvPicPr>
          <p:nvPr/>
        </p:nvPicPr>
        <p:blipFill>
          <a:blip r:embed="rId2" cstate="print"/>
          <a:srcRect/>
          <a:stretch>
            <a:fillRect/>
          </a:stretch>
        </p:blipFill>
        <p:spPr bwMode="auto">
          <a:xfrm>
            <a:off x="4876800" y="1600200"/>
            <a:ext cx="3810000" cy="4610100"/>
          </a:xfrm>
          <a:prstGeom prst="rect">
            <a:avLst/>
          </a:prstGeom>
          <a:noFill/>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plus(in)">
                                      <p:cBhvr>
                                        <p:cTn id="12" dur="2000"/>
                                        <p:tgtEl>
                                          <p:spTgt spid="102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slide(fromBottom)">
                                      <p:cBhvr>
                                        <p:cTn id="17" dur="500"/>
                                        <p:tgtEl>
                                          <p:spTgt spid="2">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2">
                                            <p:txEl>
                                              <p:pRg st="1" end="1"/>
                                            </p:txEl>
                                          </p:spTgt>
                                        </p:tgtEl>
                                        <p:attrNameLst>
                                          <p:attrName>style.visibility</p:attrName>
                                        </p:attrNameLst>
                                      </p:cBhvr>
                                      <p:to>
                                        <p:strVal val="visible"/>
                                      </p:to>
                                    </p:set>
                                    <p:animEffect transition="in" filter="slide(fromBottom)">
                                      <p:cBhvr>
                                        <p:cTn id="2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447800"/>
            <a:ext cx="4267200" cy="4525963"/>
          </a:xfrm>
        </p:spPr>
        <p:txBody>
          <a:bodyPr>
            <a:normAutofit lnSpcReduction="10000"/>
          </a:bodyPr>
          <a:lstStyle/>
          <a:p>
            <a:r>
              <a:rPr lang="en-US" dirty="0" smtClean="0"/>
              <a:t>Joined Austrian Nazi Party in 1932</a:t>
            </a:r>
          </a:p>
          <a:p>
            <a:pPr lvl="1"/>
            <a:r>
              <a:rPr lang="en-US" dirty="0" smtClean="0"/>
              <a:t>Became head of the Austrian SS in 1935</a:t>
            </a:r>
          </a:p>
          <a:p>
            <a:r>
              <a:rPr lang="en-US" dirty="0" smtClean="0"/>
              <a:t>In 1938, he was elected to the Reichstag and appointed State Secretary for Security matters for his success in Anschluss.</a:t>
            </a:r>
            <a:endParaRPr lang="en-US" dirty="0"/>
          </a:p>
        </p:txBody>
      </p:sp>
      <p:sp>
        <p:nvSpPr>
          <p:cNvPr id="3" name="Title 2"/>
          <p:cNvSpPr>
            <a:spLocks noGrp="1"/>
          </p:cNvSpPr>
          <p:nvPr>
            <p:ph type="title"/>
          </p:nvPr>
        </p:nvSpPr>
        <p:spPr/>
        <p:txBody>
          <a:bodyPr/>
          <a:lstStyle/>
          <a:p>
            <a:r>
              <a:rPr lang="en-US" dirty="0" smtClean="0">
                <a:solidFill>
                  <a:schemeClr val="accent1"/>
                </a:solidFill>
              </a:rPr>
              <a:t>Early Nazi Actions</a:t>
            </a:r>
            <a:endParaRPr lang="en-US" dirty="0">
              <a:solidFill>
                <a:schemeClr val="accent1"/>
              </a:solidFill>
            </a:endParaRPr>
          </a:p>
        </p:txBody>
      </p:sp>
      <p:pic>
        <p:nvPicPr>
          <p:cNvPr id="1026" name="Picture 2" descr="http://www.bjornetjenesten.dk/teksterdk/Nurnbergprocessen/kaltenbrunner.jpg"/>
          <p:cNvPicPr>
            <a:picLocks noChangeAspect="1" noChangeArrowheads="1"/>
          </p:cNvPicPr>
          <p:nvPr/>
        </p:nvPicPr>
        <p:blipFill>
          <a:blip r:embed="rId2" cstate="print"/>
          <a:srcRect/>
          <a:stretch>
            <a:fillRect/>
          </a:stretch>
        </p:blipFill>
        <p:spPr bwMode="auto">
          <a:xfrm>
            <a:off x="5562600" y="1524000"/>
            <a:ext cx="2707105" cy="4114800"/>
          </a:xfrm>
          <a:prstGeom prst="rect">
            <a:avLst/>
          </a:prstGeom>
          <a:noFill/>
        </p:spPr>
      </p:pic>
    </p:spTree>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plus(in)">
                                      <p:cBhvr>
                                        <p:cTn id="12" dur="2000"/>
                                        <p:tgtEl>
                                          <p:spTgt spid="102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slide(fromBottom)">
                                      <p:cBhvr>
                                        <p:cTn id="17" dur="500"/>
                                        <p:tgtEl>
                                          <p:spTgt spid="2">
                                            <p:txEl>
                                              <p:pRg st="0" end="0"/>
                                            </p:txEl>
                                          </p:spTgt>
                                        </p:tgtEl>
                                      </p:cBhvr>
                                    </p:animEffect>
                                  </p:childTnLst>
                                </p:cTn>
                              </p:par>
                              <p:par>
                                <p:cTn id="18" presetID="12" presetClass="entr" presetSubtype="4" fill="hold" grpId="0" nodeType="withEffect">
                                  <p:stCondLst>
                                    <p:cond delay="0"/>
                                  </p:stCondLst>
                                  <p:childTnLst>
                                    <p:set>
                                      <p:cBhvr>
                                        <p:cTn id="19" dur="1" fill="hold">
                                          <p:stCondLst>
                                            <p:cond delay="0"/>
                                          </p:stCondLst>
                                        </p:cTn>
                                        <p:tgtEl>
                                          <p:spTgt spid="2">
                                            <p:txEl>
                                              <p:pRg st="1" end="1"/>
                                            </p:txEl>
                                          </p:spTgt>
                                        </p:tgtEl>
                                        <p:attrNameLst>
                                          <p:attrName>style.visibility</p:attrName>
                                        </p:attrNameLst>
                                      </p:cBhvr>
                                      <p:to>
                                        <p:strVal val="visible"/>
                                      </p:to>
                                    </p:set>
                                    <p:animEffect transition="in" filter="slide(fromBottom)">
                                      <p:cBhvr>
                                        <p:cTn id="20" dur="500"/>
                                        <p:tgtEl>
                                          <p:spTgt spid="2">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Effect transition="in" filter="slide(fromBottom)">
                                      <p:cBhvr>
                                        <p:cTn id="25"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057400"/>
            <a:ext cx="3810000" cy="4309871"/>
          </a:xfrm>
        </p:spPr>
        <p:txBody>
          <a:bodyPr>
            <a:normAutofit/>
          </a:bodyPr>
          <a:lstStyle/>
          <a:p>
            <a:r>
              <a:rPr lang="en-US" dirty="0" smtClean="0"/>
              <a:t>In 1940, Kaltenbrunner had much to do with the development of the Mauthausen KZ concentration camp.</a:t>
            </a:r>
          </a:p>
        </p:txBody>
      </p:sp>
      <p:sp>
        <p:nvSpPr>
          <p:cNvPr id="3" name="Title 2"/>
          <p:cNvSpPr>
            <a:spLocks noGrp="1"/>
          </p:cNvSpPr>
          <p:nvPr>
            <p:ph type="title"/>
          </p:nvPr>
        </p:nvSpPr>
        <p:spPr/>
        <p:txBody>
          <a:bodyPr/>
          <a:lstStyle/>
          <a:p>
            <a:r>
              <a:rPr lang="en-US" dirty="0" smtClean="0">
                <a:solidFill>
                  <a:schemeClr val="accent1"/>
                </a:solidFill>
              </a:rPr>
              <a:t>Major Nazi Activities</a:t>
            </a:r>
            <a:endParaRPr lang="en-US" dirty="0">
              <a:solidFill>
                <a:schemeClr val="accent1"/>
              </a:solidFill>
            </a:endParaRPr>
          </a:p>
        </p:txBody>
      </p:sp>
      <p:pic>
        <p:nvPicPr>
          <p:cNvPr id="2050" name="Picture 2" descr="http://t0.gstatic.com/images?q=tbn:Vs9UVCWWrwOJDM:http://www.jonkerkarikaturen.nl/Part%25202/Tekeningen%25202%2520B/B057%2520Ernst%2520Kaltenbrunner.jpg">
            <a:hlinkClick r:id="rId2"/>
          </p:cNvPr>
          <p:cNvPicPr>
            <a:picLocks noChangeAspect="1" noChangeArrowheads="1"/>
          </p:cNvPicPr>
          <p:nvPr/>
        </p:nvPicPr>
        <p:blipFill>
          <a:blip r:embed="rId3" cstate="print"/>
          <a:srcRect/>
          <a:stretch>
            <a:fillRect/>
          </a:stretch>
        </p:blipFill>
        <p:spPr bwMode="auto">
          <a:xfrm>
            <a:off x="5029200" y="1524000"/>
            <a:ext cx="3200400" cy="4384552"/>
          </a:xfrm>
          <a:prstGeom prst="rect">
            <a:avLst/>
          </a:prstGeom>
          <a:noFill/>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plus(in)">
                                      <p:cBhvr>
                                        <p:cTn id="12" dur="20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slide(fromBottom)">
                                      <p:cBhvr>
                                        <p:cTn id="1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1676400"/>
            <a:ext cx="6858000" cy="4525963"/>
          </a:xfrm>
        </p:spPr>
        <p:txBody>
          <a:bodyPr/>
          <a:lstStyle/>
          <a:p>
            <a:r>
              <a:rPr lang="en-US" dirty="0" smtClean="0"/>
              <a:t>Agreed with Himmler to establish gas-chambers for execution in concentration and extermination camps in 1942</a:t>
            </a:r>
          </a:p>
          <a:p>
            <a:pPr>
              <a:buNone/>
            </a:pPr>
            <a:endParaRPr lang="en-US" dirty="0" smtClean="0"/>
          </a:p>
          <a:p>
            <a:endParaRPr lang="en-US" dirty="0"/>
          </a:p>
        </p:txBody>
      </p:sp>
      <p:sp>
        <p:nvSpPr>
          <p:cNvPr id="3" name="Title 2"/>
          <p:cNvSpPr>
            <a:spLocks noGrp="1"/>
          </p:cNvSpPr>
          <p:nvPr>
            <p:ph type="title"/>
          </p:nvPr>
        </p:nvSpPr>
        <p:spPr/>
        <p:txBody>
          <a:bodyPr/>
          <a:lstStyle/>
          <a:p>
            <a:r>
              <a:rPr lang="en-US" dirty="0" smtClean="0">
                <a:solidFill>
                  <a:schemeClr val="accent1"/>
                </a:solidFill>
              </a:rPr>
              <a:t>Major Nazi Activities Cont…</a:t>
            </a:r>
            <a:endParaRPr lang="en-US" dirty="0">
              <a:solidFill>
                <a:schemeClr val="accent1"/>
              </a:solidFill>
            </a:endParaRPr>
          </a:p>
        </p:txBody>
      </p:sp>
      <p:pic>
        <p:nvPicPr>
          <p:cNvPr id="19458" name="Picture 2" descr="http://www.remember.org/camps/mauthausen/images/mau-gas02.jpg"/>
          <p:cNvPicPr>
            <a:picLocks noChangeAspect="1" noChangeArrowheads="1"/>
          </p:cNvPicPr>
          <p:nvPr/>
        </p:nvPicPr>
        <p:blipFill>
          <a:blip r:embed="rId2" cstate="print"/>
          <a:srcRect/>
          <a:stretch>
            <a:fillRect/>
          </a:stretch>
        </p:blipFill>
        <p:spPr bwMode="auto">
          <a:xfrm>
            <a:off x="4267200" y="3352800"/>
            <a:ext cx="4181475" cy="2771775"/>
          </a:xfrm>
          <a:prstGeom prst="rect">
            <a:avLst/>
          </a:prstGeom>
          <a:noFill/>
        </p:spPr>
      </p:pic>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19458"/>
                                        </p:tgtEl>
                                        <p:attrNameLst>
                                          <p:attrName>style.visibility</p:attrName>
                                        </p:attrNameLst>
                                      </p:cBhvr>
                                      <p:to>
                                        <p:strVal val="visible"/>
                                      </p:to>
                                    </p:set>
                                    <p:animEffect transition="in" filter="plus(in)">
                                      <p:cBhvr>
                                        <p:cTn id="12" dur="2000"/>
                                        <p:tgtEl>
                                          <p:spTgt spid="19458"/>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slide(fromBottom)">
                                      <p:cBhvr>
                                        <p:cTn id="1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562600" y="1447800"/>
            <a:ext cx="3581400" cy="5059363"/>
          </a:xfrm>
        </p:spPr>
        <p:txBody>
          <a:bodyPr>
            <a:normAutofit/>
          </a:bodyPr>
          <a:lstStyle/>
          <a:p>
            <a:r>
              <a:rPr lang="en-US" dirty="0" smtClean="0"/>
              <a:t>In 1943, Kaltenbrunner was appointed Chief of the Security Police and Sicherheitsdienst, or SD, for the Reich Security Main Office, or RSHA.</a:t>
            </a:r>
          </a:p>
          <a:p>
            <a:endParaRPr lang="en-US" dirty="0"/>
          </a:p>
        </p:txBody>
      </p:sp>
      <p:sp>
        <p:nvSpPr>
          <p:cNvPr id="3" name="Title 2"/>
          <p:cNvSpPr>
            <a:spLocks noGrp="1"/>
          </p:cNvSpPr>
          <p:nvPr>
            <p:ph type="title"/>
          </p:nvPr>
        </p:nvSpPr>
        <p:spPr>
          <a:xfrm>
            <a:off x="533400" y="304800"/>
            <a:ext cx="8229600" cy="1143000"/>
          </a:xfrm>
        </p:spPr>
        <p:txBody>
          <a:bodyPr/>
          <a:lstStyle/>
          <a:p>
            <a:r>
              <a:rPr lang="en-US" dirty="0" smtClean="0">
                <a:solidFill>
                  <a:schemeClr val="accent1"/>
                </a:solidFill>
              </a:rPr>
              <a:t>Major Nazi Activities Cont…</a:t>
            </a:r>
            <a:endParaRPr lang="en-US" dirty="0">
              <a:solidFill>
                <a:schemeClr val="accent1"/>
              </a:solidFill>
            </a:endParaRPr>
          </a:p>
        </p:txBody>
      </p:sp>
      <p:pic>
        <p:nvPicPr>
          <p:cNvPr id="1028" name="Picture 4" descr="http://germanhistorydocs.ghi-dc.org/images/30018340%20HH_Kaltenbrunner.jpg"/>
          <p:cNvPicPr>
            <a:picLocks noChangeAspect="1" noChangeArrowheads="1"/>
          </p:cNvPicPr>
          <p:nvPr/>
        </p:nvPicPr>
        <p:blipFill>
          <a:blip r:embed="rId2" cstate="print"/>
          <a:srcRect/>
          <a:stretch>
            <a:fillRect/>
          </a:stretch>
        </p:blipFill>
        <p:spPr bwMode="auto">
          <a:xfrm>
            <a:off x="152400" y="1600200"/>
            <a:ext cx="5524500" cy="3990975"/>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plus(in)">
                                      <p:cBhvr>
                                        <p:cTn id="12" dur="2000"/>
                                        <p:tgtEl>
                                          <p:spTgt spid="1028"/>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slide(fromBottom)">
                                      <p:cBhvr>
                                        <p:cTn id="1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0" y="2209800"/>
            <a:ext cx="6019800" cy="2590800"/>
          </a:xfrm>
        </p:spPr>
        <p:txBody>
          <a:bodyPr/>
          <a:lstStyle/>
          <a:p>
            <a:pPr algn="ctr"/>
            <a:r>
              <a:rPr lang="en-US" dirty="0" smtClean="0"/>
              <a:t>In 1944, the decoration known as the Knight's Cross of the War Merit, Cross with Swords, was given to General of the Police Dr. Ernst Kaltenbrunner, Chief of the Security Police and the SD.</a:t>
            </a:r>
          </a:p>
          <a:p>
            <a:endParaRPr lang="en-US" dirty="0"/>
          </a:p>
        </p:txBody>
      </p:sp>
      <p:sp>
        <p:nvSpPr>
          <p:cNvPr id="3" name="Title 2"/>
          <p:cNvSpPr>
            <a:spLocks noGrp="1"/>
          </p:cNvSpPr>
          <p:nvPr>
            <p:ph type="title"/>
          </p:nvPr>
        </p:nvSpPr>
        <p:spPr/>
        <p:txBody>
          <a:bodyPr/>
          <a:lstStyle/>
          <a:p>
            <a:r>
              <a:rPr lang="en-US" dirty="0" smtClean="0">
                <a:solidFill>
                  <a:schemeClr val="accent1"/>
                </a:solidFill>
              </a:rPr>
              <a:t>Major Nazi Activities Cont…</a:t>
            </a:r>
            <a:endParaRPr lang="en-US" dirty="0">
              <a:solidFill>
                <a:schemeClr val="accent1"/>
              </a:solidFill>
            </a:endParaRPr>
          </a:p>
        </p:txBody>
      </p:sp>
    </p:spTree>
  </p:cSld>
  <p:clrMapOvr>
    <a:masterClrMapping/>
  </p:clrMapOvr>
  <p:transition spd="med">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slide(fromBottom)">
                                      <p:cBhvr>
                                        <p:cTn id="12"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19200" y="1752600"/>
            <a:ext cx="6553200" cy="4525963"/>
          </a:xfrm>
        </p:spPr>
        <p:txBody>
          <a:bodyPr/>
          <a:lstStyle/>
          <a:p>
            <a:pPr algn="ctr"/>
            <a:r>
              <a:rPr lang="en-US" dirty="0" smtClean="0"/>
              <a:t>During Kaltenbrunner's term in office as Chief of the Security Police and SD, multiple crimes were committed by the SIPO and SD related to policy established by the RSHA or orders issued out of the RSHA for all of which he was responsible by virtue of his office.</a:t>
            </a:r>
            <a:endParaRPr lang="en-US" dirty="0"/>
          </a:p>
        </p:txBody>
      </p:sp>
      <p:sp>
        <p:nvSpPr>
          <p:cNvPr id="3" name="Title 2"/>
          <p:cNvSpPr>
            <a:spLocks noGrp="1"/>
          </p:cNvSpPr>
          <p:nvPr>
            <p:ph type="title"/>
          </p:nvPr>
        </p:nvSpPr>
        <p:spPr/>
        <p:txBody>
          <a:bodyPr/>
          <a:lstStyle/>
          <a:p>
            <a:r>
              <a:rPr lang="en-US" dirty="0" smtClean="0">
                <a:solidFill>
                  <a:schemeClr val="accent1"/>
                </a:solidFill>
              </a:rPr>
              <a:t>Major Nazi Activities Cont…</a:t>
            </a:r>
            <a:endParaRPr lang="en-US" dirty="0">
              <a:solidFill>
                <a:schemeClr val="accent1"/>
              </a:solidFill>
            </a:endParaRP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slide(fromBottom)">
                                      <p:cBhvr>
                                        <p:cTn id="12"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057400"/>
            <a:ext cx="3657600" cy="4525963"/>
          </a:xfrm>
        </p:spPr>
        <p:txBody>
          <a:bodyPr/>
          <a:lstStyle/>
          <a:p>
            <a:r>
              <a:rPr lang="en-US" dirty="0" smtClean="0"/>
              <a:t>Found guilty on counts 3 and 4, or war crimes and crimes against humanity.</a:t>
            </a:r>
          </a:p>
          <a:p>
            <a:pPr lvl="1"/>
            <a:r>
              <a:rPr lang="en-US" dirty="0" smtClean="0"/>
              <a:t>Hanged on October 16, 1946</a:t>
            </a:r>
            <a:endParaRPr lang="en-US" dirty="0"/>
          </a:p>
        </p:txBody>
      </p:sp>
      <p:sp>
        <p:nvSpPr>
          <p:cNvPr id="3" name="Title 2"/>
          <p:cNvSpPr>
            <a:spLocks noGrp="1"/>
          </p:cNvSpPr>
          <p:nvPr>
            <p:ph type="title"/>
          </p:nvPr>
        </p:nvSpPr>
        <p:spPr/>
        <p:txBody>
          <a:bodyPr/>
          <a:lstStyle/>
          <a:p>
            <a:r>
              <a:rPr lang="en-US" dirty="0" smtClean="0">
                <a:solidFill>
                  <a:schemeClr val="accent1"/>
                </a:solidFill>
              </a:rPr>
              <a:t>The End of a Villain</a:t>
            </a:r>
            <a:endParaRPr lang="en-US" dirty="0">
              <a:solidFill>
                <a:schemeClr val="accent1"/>
              </a:solidFill>
            </a:endParaRPr>
          </a:p>
        </p:txBody>
      </p:sp>
      <p:pic>
        <p:nvPicPr>
          <p:cNvPr id="21506" name="Picture 2" descr="http://romaniroots.webs.com/holocaust.jpg"/>
          <p:cNvPicPr>
            <a:picLocks noChangeAspect="1" noChangeArrowheads="1"/>
          </p:cNvPicPr>
          <p:nvPr/>
        </p:nvPicPr>
        <p:blipFill>
          <a:blip r:embed="rId2" cstate="print"/>
          <a:srcRect/>
          <a:stretch>
            <a:fillRect/>
          </a:stretch>
        </p:blipFill>
        <p:spPr bwMode="auto">
          <a:xfrm>
            <a:off x="4572000" y="1676400"/>
            <a:ext cx="4333875" cy="4419600"/>
          </a:xfrm>
          <a:prstGeom prst="rect">
            <a:avLst/>
          </a:prstGeom>
          <a:noFill/>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21506"/>
                                        </p:tgtEl>
                                        <p:attrNameLst>
                                          <p:attrName>style.visibility</p:attrName>
                                        </p:attrNameLst>
                                      </p:cBhvr>
                                      <p:to>
                                        <p:strVal val="visible"/>
                                      </p:to>
                                    </p:set>
                                    <p:animEffect transition="in" filter="plus(in)">
                                      <p:cBhvr>
                                        <p:cTn id="12" dur="2000"/>
                                        <p:tgtEl>
                                          <p:spTgt spid="2150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slide(fromBottom)">
                                      <p:cBhvr>
                                        <p:cTn id="17" dur="500"/>
                                        <p:tgtEl>
                                          <p:spTgt spid="2">
                                            <p:txEl>
                                              <p:pRg st="0" end="0"/>
                                            </p:txEl>
                                          </p:spTgt>
                                        </p:tgtEl>
                                      </p:cBhvr>
                                    </p:animEffect>
                                  </p:childTnLst>
                                </p:cTn>
                              </p:par>
                              <p:par>
                                <p:cTn id="18" presetID="12" presetClass="entr" presetSubtype="4" fill="hold" grpId="0" nodeType="withEffect">
                                  <p:stCondLst>
                                    <p:cond delay="0"/>
                                  </p:stCondLst>
                                  <p:childTnLst>
                                    <p:set>
                                      <p:cBhvr>
                                        <p:cTn id="19" dur="1" fill="hold">
                                          <p:stCondLst>
                                            <p:cond delay="0"/>
                                          </p:stCondLst>
                                        </p:cTn>
                                        <p:tgtEl>
                                          <p:spTgt spid="2">
                                            <p:txEl>
                                              <p:pRg st="1" end="1"/>
                                            </p:txEl>
                                          </p:spTgt>
                                        </p:tgtEl>
                                        <p:attrNameLst>
                                          <p:attrName>style.visibility</p:attrName>
                                        </p:attrNameLst>
                                      </p:cBhvr>
                                      <p:to>
                                        <p:strVal val="visible"/>
                                      </p:to>
                                    </p:set>
                                    <p:animEffect transition="in" filter="slide(fromBottom)">
                                      <p:cBhvr>
                                        <p:cTn id="20"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169</TotalTime>
  <Words>273</Words>
  <Application>Microsoft Office PowerPoint</Application>
  <PresentationFormat>On-screen Show (4:3)</PresentationFormat>
  <Paragraphs>31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Concourse</vt:lpstr>
      <vt:lpstr>Slide 1</vt:lpstr>
      <vt:lpstr>In the beginning…</vt:lpstr>
      <vt:lpstr>Early Nazi Actions</vt:lpstr>
      <vt:lpstr>Major Nazi Activities</vt:lpstr>
      <vt:lpstr>Major Nazi Activities Cont…</vt:lpstr>
      <vt:lpstr>Major Nazi Activities Cont…</vt:lpstr>
      <vt:lpstr>Major Nazi Activities Cont…</vt:lpstr>
      <vt:lpstr>Major Nazi Activities Cont…</vt:lpstr>
      <vt:lpstr>The End of a Villain</vt:lpstr>
      <vt:lpstr>Works Cited</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7543</cp:lastModifiedBy>
  <cp:revision>20</cp:revision>
  <dcterms:created xsi:type="dcterms:W3CDTF">2009-11-20T17:29:16Z</dcterms:created>
  <dcterms:modified xsi:type="dcterms:W3CDTF">2009-11-24T15:12:34Z</dcterms:modified>
</cp:coreProperties>
</file>